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4F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>
      <p:cViewPr varScale="1">
        <p:scale>
          <a:sx n="132" d="100"/>
          <a:sy n="132" d="100"/>
        </p:scale>
        <p:origin x="9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e7b2b89058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e7b2b89058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e7b2b89058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e7b2b89058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e7b2b89058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e7b2b89058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e7b2b8905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e7b2b8905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e7b2b8905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e7b2b8905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7b2b89058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7b2b89058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7b2b8905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7b2b89058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e7b2b89058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e7b2b89058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7b2b89058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7b2b89058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7b2b89058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e7b2b89058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7b2b8905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e7b2b8905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moriasdesostenibilidad.com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hyperlink" Target="https://www.cabalconsulting.com/es-la-comunicacion-de-tu-empresa-coherente-con-sus-valore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l="40" t="10701" r="-40" b="46285"/>
          <a:stretch/>
        </p:blipFill>
        <p:spPr>
          <a:xfrm>
            <a:off x="0" y="-546625"/>
            <a:ext cx="9144003" cy="262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6163" y="4248075"/>
            <a:ext cx="1681975" cy="847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748508" y="1025525"/>
            <a:ext cx="55971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900" b="1">
                <a:solidFill>
                  <a:srgbClr val="753EFF"/>
                </a:solidFill>
                <a:latin typeface="Raleway"/>
                <a:ea typeface="Raleway"/>
                <a:cs typeface="Raleway"/>
                <a:sym typeface="Raleway"/>
              </a:rPr>
              <a:t>I N F O R M E</a:t>
            </a:r>
            <a:endParaRPr sz="5900" b="1">
              <a:solidFill>
                <a:srgbClr val="753E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326950" y="1931825"/>
            <a:ext cx="6440400" cy="10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59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 Q U A D R A</a:t>
            </a:r>
            <a:endParaRPr sz="5900" b="1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3158100" y="3297850"/>
            <a:ext cx="2827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 b="1">
                <a:solidFill>
                  <a:srgbClr val="753EFF"/>
                </a:solidFill>
                <a:latin typeface="Raleway"/>
                <a:ea typeface="Raleway"/>
                <a:cs typeface="Raleway"/>
                <a:sym typeface="Raleway"/>
              </a:rPr>
              <a:t>Usuario</a:t>
            </a:r>
            <a:endParaRPr sz="1600" b="1">
              <a:solidFill>
                <a:srgbClr val="753E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6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Juan Hernandez</a:t>
            </a:r>
            <a:endParaRPr sz="16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79" name="Google Shape;179;p22"/>
          <p:cNvSpPr txBox="1"/>
          <p:nvPr/>
        </p:nvSpPr>
        <p:spPr>
          <a:xfrm>
            <a:off x="248100" y="50400"/>
            <a:ext cx="86478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20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 E L A C I Ó N   C O N T I G O   M I S M O   Y   C O N   L OS   D E M Á S</a:t>
            </a:r>
            <a:endParaRPr sz="3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0" name="Google Shape;180;p22"/>
          <p:cNvSpPr txBox="1"/>
          <p:nvPr/>
        </p:nvSpPr>
        <p:spPr>
          <a:xfrm>
            <a:off x="4364250" y="1020547"/>
            <a:ext cx="42255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Demuestras habilidad de reponerte a los reveses.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Te esfuerzas por recuperar el optimismo ante las adversidades.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Evalúas muchos aspectos de la situación para crear una solución positiva.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Reconoces las críticas como una oportunidad para mejorar.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Aceptas los contratiempos y buscas maneras de mejorar.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Utilizas el feedback para seguir adelante.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Te enfrentas a los golpes inevitables de la vida.</a:t>
            </a:r>
            <a:endParaRPr sz="1100"/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3" name="Google Shape;183;p22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22"/>
          <p:cNvSpPr/>
          <p:nvPr/>
        </p:nvSpPr>
        <p:spPr>
          <a:xfrm>
            <a:off x="2156371" y="4176820"/>
            <a:ext cx="1787700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87" name="Google Shape;187;p22"/>
          <p:cNvCxnSpPr/>
          <p:nvPr/>
        </p:nvCxnSpPr>
        <p:spPr>
          <a:xfrm>
            <a:off x="554250" y="491805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80;p15">
            <a:extLst>
              <a:ext uri="{FF2B5EF4-FFF2-40B4-BE49-F238E27FC236}">
                <a16:creationId xmlns:a16="http://schemas.microsoft.com/office/drawing/2014/main" id="{2781BDAF-C482-C34E-85E2-611471ED4EDC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b="1" dirty="0">
                <a:latin typeface="Raleway"/>
                <a:ea typeface="Raleway"/>
                <a:cs typeface="Raleway"/>
                <a:sym typeface="Raleway"/>
              </a:rPr>
              <a:t>5.3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9BD82C2-0CCB-694E-826F-90794297EF01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2" name="Google Shape;192;p23"/>
          <p:cNvCxnSpPr/>
          <p:nvPr/>
        </p:nvCxnSpPr>
        <p:spPr>
          <a:xfrm>
            <a:off x="554250" y="3996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3" name="Google Shape;193;p23"/>
          <p:cNvSpPr/>
          <p:nvPr/>
        </p:nvSpPr>
        <p:spPr>
          <a:xfrm>
            <a:off x="554250" y="665850"/>
            <a:ext cx="80355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655350" y="715050"/>
            <a:ext cx="78396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 E S U M E N   D E   C O M P E T E N C I A S </a:t>
            </a:r>
            <a:endParaRPr sz="30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5" name="Google Shape;195;p23"/>
          <p:cNvSpPr txBox="1"/>
          <p:nvPr/>
        </p:nvSpPr>
        <p:spPr>
          <a:xfrm>
            <a:off x="706650" y="1798276"/>
            <a:ext cx="3647100" cy="150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Las tres competencias </a:t>
            </a:r>
            <a:r>
              <a:rPr lang="e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más</a:t>
            </a: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desarrolladas son: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n-U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n-U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n-U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6" name="Google Shape;196;p23"/>
          <p:cNvSpPr txBox="1"/>
          <p:nvPr/>
        </p:nvSpPr>
        <p:spPr>
          <a:xfrm>
            <a:off x="4847850" y="1798276"/>
            <a:ext cx="3647100" cy="1508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"/>
              </a:spcBef>
              <a:spcAft>
                <a:spcPts val="0"/>
              </a:spcAft>
              <a:buNone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Las tres competencias </a:t>
            </a:r>
            <a:r>
              <a:rPr lang="e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menos</a:t>
            </a: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desarrolladas son: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98" name="Google Shape;198;p23"/>
          <p:cNvCxnSpPr/>
          <p:nvPr/>
        </p:nvCxnSpPr>
        <p:spPr>
          <a:xfrm>
            <a:off x="554250" y="3861216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9" name="Google Shape;199;p23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0" name="Google Shape;20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24"/>
          <p:cNvPicPr preferRelativeResize="0"/>
          <p:nvPr/>
        </p:nvPicPr>
        <p:blipFill rotWithShape="1">
          <a:blip r:embed="rId3">
            <a:alphaModFix/>
          </a:blip>
          <a:srcRect t="39640" b="39642"/>
          <a:stretch/>
        </p:blipFill>
        <p:spPr>
          <a:xfrm>
            <a:off x="0" y="0"/>
            <a:ext cx="9144002" cy="2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4"/>
          <p:cNvSpPr txBox="1"/>
          <p:nvPr/>
        </p:nvSpPr>
        <p:spPr>
          <a:xfrm>
            <a:off x="2683604" y="529513"/>
            <a:ext cx="3724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 b="1">
                <a:solidFill>
                  <a:srgbClr val="753EFF"/>
                </a:solidFill>
                <a:latin typeface="Raleway"/>
                <a:ea typeface="Raleway"/>
                <a:cs typeface="Raleway"/>
                <a:sym typeface="Raleway"/>
              </a:rPr>
              <a:t>¡ </a:t>
            </a:r>
            <a:r>
              <a:rPr lang="es" sz="4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 R A C I A S </a:t>
            </a:r>
            <a:r>
              <a:rPr lang="es" sz="4000" b="1">
                <a:solidFill>
                  <a:srgbClr val="753EFF"/>
                </a:solidFill>
                <a:latin typeface="Raleway"/>
                <a:ea typeface="Raleway"/>
                <a:cs typeface="Raleway"/>
                <a:sym typeface="Raleway"/>
              </a:rPr>
              <a:t>!</a:t>
            </a:r>
            <a:endParaRPr sz="4000" b="1">
              <a:solidFill>
                <a:srgbClr val="753E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7" name="Google Shape;20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1899" y="3279525"/>
            <a:ext cx="2720225" cy="137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Google Shape;63;p14"/>
          <p:cNvCxnSpPr/>
          <p:nvPr/>
        </p:nvCxnSpPr>
        <p:spPr>
          <a:xfrm>
            <a:off x="554250" y="3996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14"/>
          <p:cNvSpPr/>
          <p:nvPr/>
        </p:nvSpPr>
        <p:spPr>
          <a:xfrm>
            <a:off x="554250" y="665850"/>
            <a:ext cx="80355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65" name="Google Shape;65;p14"/>
          <p:cNvSpPr txBox="1"/>
          <p:nvPr/>
        </p:nvSpPr>
        <p:spPr>
          <a:xfrm>
            <a:off x="2239950" y="71505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 N T R O D U C C I Ó N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54250" y="1611825"/>
            <a:ext cx="8035500" cy="3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El informe de squadra fue diseñado para aumentar la comprensión de los talentos de un individuo. El informe proporciona información sobre cinco dimensiones representadas en el gráfico, comprender las fortalezas y debilidades en cada una de estas áreas, conducirá al desarrollo personal y a un mayor nivel de satisfacción. 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69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En este informe refleja los resultados de hasta 60 competencias claves agrupadas en 8 categorías: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Resiliencia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Colaboración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Comunicación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Creatividad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Pensamiento crítico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Liderazgo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Planificación y estructura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200"/>
              <a:buFont typeface="Raleway"/>
              <a:buChar char="●"/>
            </a:pPr>
            <a:r>
              <a:rPr lang="es" sz="1200">
                <a:solidFill>
                  <a:srgbClr val="222222"/>
                </a:solidFill>
                <a:latin typeface="Raleway"/>
                <a:ea typeface="Raleway"/>
                <a:cs typeface="Raleway"/>
                <a:sym typeface="Raleway"/>
              </a:rPr>
              <a:t>Relación contigo mismo y con los demás</a:t>
            </a: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100"/>
              </a:spcAft>
              <a:buNone/>
            </a:pPr>
            <a:endParaRPr sz="1200">
              <a:solidFill>
                <a:srgbClr val="222222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76100" y="4525575"/>
            <a:ext cx="932925" cy="47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4274" y="1550550"/>
            <a:ext cx="3122750" cy="441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74" name="Google Shape;74;p15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 E S I L I E N C I A </a:t>
            </a:r>
            <a:endParaRPr sz="34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4364250" y="1020547"/>
            <a:ext cx="4225500" cy="23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Demuestras habilidad de reponerte a los reveses.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Te esfuerzas por recuperar el optimismo ante las adversidades.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Evalúas muchos aspectos de la situación para crear una solución positiva.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Reconoces las críticas como una oportunidad para mejorar.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Aceptas los contratiempos y buscas maneras de mejorar.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Utilizas el feedback para seguir adelante.</a:t>
            </a:r>
            <a:endParaRPr sz="1100"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100">
                <a:latin typeface="Raleway"/>
                <a:ea typeface="Raleway"/>
                <a:cs typeface="Raleway"/>
                <a:sym typeface="Raleway"/>
              </a:rPr>
              <a:t>Te enfrentas a los golpes inevitables de la vida.</a:t>
            </a:r>
            <a:endParaRPr sz="1100"/>
          </a:p>
        </p:txBody>
      </p:sp>
      <p:pic>
        <p:nvPicPr>
          <p:cNvPr id="77" name="Google Shape;77;p15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5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" name="Google Shape;79;p15"/>
          <p:cNvSpPr/>
          <p:nvPr/>
        </p:nvSpPr>
        <p:spPr>
          <a:xfrm>
            <a:off x="2156371" y="4176820"/>
            <a:ext cx="1787700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2" name="Google Shape;82;p15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9620017A-3AA1-EC44-9649-9DB3EB5A5B7D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b="1" dirty="0">
                <a:latin typeface="Raleway"/>
                <a:ea typeface="Raleway"/>
                <a:cs typeface="Raleway"/>
                <a:sym typeface="Raleway"/>
              </a:rPr>
              <a:t>5.3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3B64B9EC-30BB-BC44-8143-B9C4120779D6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 O L A B O R A C I Ó N 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119875" y="1030800"/>
            <a:ext cx="44700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Sabes que el grupo es más que la suma de individualidades.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Intervienes aportando ideas y conocimientos con el objetivo de lograr una meta común.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Cooperas con los demás para alcanzar los objetivos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Respetas a los miembros del equipo y sus perspectivas personales.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Compartes la responsabilidad con los miembros del equipo de lo éxitos y los fracasos.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Apoyas las decisiones del equipo.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Mantienes a los miembros del equipo informados sobre los proyectos.</a:t>
            </a:r>
            <a:endParaRPr sz="1000">
              <a:solidFill>
                <a:srgbClr val="202124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rgbClr val="202124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Ayudas en todo lo que puede ser una mejora grupal.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Google Shape;93;p16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" name="Google Shape;94;p16"/>
          <p:cNvSpPr/>
          <p:nvPr/>
        </p:nvSpPr>
        <p:spPr>
          <a:xfrm>
            <a:off x="2156371" y="4176820"/>
            <a:ext cx="1787700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96" name="Google Shape;96;p16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97" name="Google Shape;97;p16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98" name="Google Shape;98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F20ECC6C-980A-594B-8E92-689B09B83EA5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b="1" dirty="0">
                <a:latin typeface="Raleway"/>
                <a:ea typeface="Raleway"/>
                <a:cs typeface="Raleway"/>
                <a:sym typeface="Raleway"/>
              </a:rPr>
              <a:t>5.3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E45A682-58F1-5D43-8D9A-C9ECA07F1716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7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04" name="Google Shape;104;p17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 O M U N I C A C  I Ó N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4017750" y="1020550"/>
            <a:ext cx="45720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Difundes mensajes veraces de forma clara.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Informas de los impactos positivos y negativos de la empresa de forma oportuna, a través de recursos como las 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Memorias de sostenibilidad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Respetas la intimidad de las personas y pones especial cuidado en la protección de la infancia y la difusión de una cultura de paz.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Presentas de forma accesible, organizada y clara a todas las personas, dependiendo de sus capacidades e intereses.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Eres Coherente con los 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valores de la organización</a:t>
            </a: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 y alineado a su propósito.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highlight>
                  <a:srgbClr val="FFFFFF"/>
                </a:highlight>
                <a:latin typeface="Raleway"/>
                <a:ea typeface="Raleway"/>
                <a:cs typeface="Raleway"/>
                <a:sym typeface="Raleway"/>
              </a:rPr>
              <a:t>Muestras empatía y simpatía.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Eres bidireccional: escucha a sus grupos de interés y crea herramientas para favorecer el diálogo con cada uno de ellos.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7" name="Google Shape;107;p17"/>
          <p:cNvPicPr preferRelativeResize="0"/>
          <p:nvPr/>
        </p:nvPicPr>
        <p:blipFill rotWithShape="1">
          <a:blip r:embed="rId5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7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9" name="Google Shape;109;p17"/>
          <p:cNvSpPr/>
          <p:nvPr/>
        </p:nvSpPr>
        <p:spPr>
          <a:xfrm>
            <a:off x="2156371" y="4176820"/>
            <a:ext cx="1787700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10" name="Google Shape;110;p17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1" name="Google Shape;111;p17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12" name="Google Shape;112;p17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3" name="Google Shape;11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59396DF4-6E59-9545-B023-BD634BEA7CAC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b="1" dirty="0">
                <a:latin typeface="Raleway"/>
                <a:ea typeface="Raleway"/>
                <a:cs typeface="Raleway"/>
                <a:sym typeface="Raleway"/>
              </a:rPr>
              <a:t>5.3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DBAE16D-1875-C74C-9550-0DADE545E9D4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8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19" name="Google Shape;119;p18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 R E A T I V I D A D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8"/>
          <p:cNvSpPr txBox="1"/>
          <p:nvPr/>
        </p:nvSpPr>
        <p:spPr>
          <a:xfrm>
            <a:off x="4364250" y="760200"/>
            <a:ext cx="42255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Expresas perspectivas no tradicionales y/o enfoques novedosos.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Sintetizas información, ideas, modelos para crear nuevos conocimientos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Alientas y promueves la creatividad y la innovación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Aplicas teorías y métodos poco ortodoxos.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Combinas conocimiento, curiosidad, imaginación para lograr los resultados deseados.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Desarrollas y evalúas nuevas teorías para explicar o resolver problemas</a:t>
            </a:r>
            <a:endParaRPr sz="1200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1100"/>
              <a:buFont typeface="Raleway"/>
              <a:buChar char="●"/>
            </a:pPr>
            <a:r>
              <a:rPr lang="es" sz="1200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Desafías teorías y métodos establecidos.</a:t>
            </a:r>
            <a:endParaRPr sz="1100" dirty="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22" name="Google Shape;122;p18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3" name="Google Shape;123;p18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4" name="Google Shape;124;p18"/>
          <p:cNvSpPr/>
          <p:nvPr/>
        </p:nvSpPr>
        <p:spPr>
          <a:xfrm>
            <a:off x="2156371" y="4176820"/>
            <a:ext cx="1787700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27" name="Google Shape;127;p18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E7CC105E-D08A-C24E-A923-C6A0EB5313C4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b="1" dirty="0">
                <a:latin typeface="Raleway"/>
                <a:ea typeface="Raleway"/>
                <a:cs typeface="Raleway"/>
                <a:sym typeface="Raleway"/>
              </a:rPr>
              <a:t>5.3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79152F-CABD-E44D-9BDD-EF93A4AC955D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34" name="Google Shape;134;p19"/>
          <p:cNvSpPr txBox="1"/>
          <p:nvPr/>
        </p:nvSpPr>
        <p:spPr>
          <a:xfrm>
            <a:off x="918750" y="50400"/>
            <a:ext cx="7306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 E N S A M I E N T O   C R Í T I C O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5" name="Google Shape;135;p19"/>
          <p:cNvSpPr txBox="1"/>
          <p:nvPr/>
        </p:nvSpPr>
        <p:spPr>
          <a:xfrm>
            <a:off x="4054500" y="1036325"/>
            <a:ext cx="4596600" cy="22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857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Demuestras una habilidad para identificar patrones o temas invisibles para otros.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Reúnes conceptos abstractos para formalizar nuevas ideas.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Evalúas muchos patrones para formular conexiones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Reconoces perspectivas únicas o inusuales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Visualizas situaciones hipotéticas para formular nuevos conceptos.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Utilizas patrones para desarrollar nuevas vías de procesar la información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Observas y analizas la información para crear nuevos métodos, técnicas o procedimientos.</a:t>
            </a:r>
            <a:endParaRPr sz="10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900"/>
              <a:buFont typeface="Raleway"/>
              <a:buChar char="●"/>
            </a:pPr>
            <a:r>
              <a:rPr lang="es" sz="10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Buscas nuevas posibilidades diseccionando la situación y examinando las partes.</a:t>
            </a:r>
            <a:endParaRPr sz="9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7" name="Google Shape;137;p19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8" name="Google Shape;138;p19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9" name="Google Shape;139;p19"/>
          <p:cNvSpPr/>
          <p:nvPr/>
        </p:nvSpPr>
        <p:spPr>
          <a:xfrm>
            <a:off x="2156371" y="4176820"/>
            <a:ext cx="1787700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40" name="Google Shape;140;p19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" sz="12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42" name="Google Shape;142;p19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43" name="Google Shape;14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C40318F6-DB5F-C243-8B49-94A790FD714E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b="1" dirty="0">
                <a:latin typeface="Raleway"/>
                <a:ea typeface="Raleway"/>
                <a:cs typeface="Raleway"/>
                <a:sym typeface="Raleway"/>
              </a:rPr>
              <a:t>5.3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9D36104-8EFC-254F-99F5-0591666A1D6A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49" name="Google Shape;149;p20"/>
          <p:cNvSpPr txBox="1"/>
          <p:nvPr/>
        </p:nvSpPr>
        <p:spPr>
          <a:xfrm>
            <a:off x="2239950" y="49200"/>
            <a:ext cx="46641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1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 I D E R A Z G O</a:t>
            </a:r>
            <a:endParaRPr sz="34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3950375" y="1020550"/>
            <a:ext cx="4795500" cy="239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Inspiras a otros con visiones convincentes.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Tomas riesgos por el propósito, la visión o la misión.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Creas confianza y demuestras integridad con una coherencia notable entre palabras y acciones.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Demuestras el optimismo y las expectativas positivas de los demás.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Delegas los niveles apropiados de responsabilidad y autoridad.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Involucras a las personas en las decisiones que las afectan.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Solucionas los problemas de rendimiento de manera rápida, justa y consistente.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Adaptas métodos y enfoques para crear un entorno que permita que los demás tengan éxito.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Tomas las decisiones que son mejores para la organización e intentas mitigar las consecuencias negativas para las personas.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Demuestras lealtad a los constituyentes.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20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4" name="Google Shape;154;p20"/>
          <p:cNvSpPr/>
          <p:nvPr/>
        </p:nvSpPr>
        <p:spPr>
          <a:xfrm>
            <a:off x="2156371" y="4176820"/>
            <a:ext cx="1787700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57" name="Google Shape;157;p20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FE7D5FA5-E76D-5F4D-B327-549CF88E7A6B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b="1" dirty="0">
                <a:latin typeface="Raleway"/>
                <a:ea typeface="Raleway"/>
                <a:cs typeface="Raleway"/>
                <a:sym typeface="Raleway"/>
              </a:rPr>
              <a:t>5.3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4B7E87A-F141-BB4F-9640-A0D341AF8CD7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>
            <a:off x="0" y="0"/>
            <a:ext cx="9144000" cy="7602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8C52FF"/>
              </a:solidFill>
            </a:endParaRPr>
          </a:p>
        </p:txBody>
      </p:sp>
      <p:sp>
        <p:nvSpPr>
          <p:cNvPr id="164" name="Google Shape;164;p21"/>
          <p:cNvSpPr txBox="1"/>
          <p:nvPr/>
        </p:nvSpPr>
        <p:spPr>
          <a:xfrm>
            <a:off x="759475" y="50400"/>
            <a:ext cx="7515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6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 L A N I F I C A C I Ó N   Y   E S T R U C T U R A </a:t>
            </a:r>
            <a:endParaRPr sz="29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4036125" y="1020550"/>
            <a:ext cx="4587300" cy="22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2794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Gestionas las dificultades y retrasos para cumplir las tareas en el tiempo esperado.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Gestionas eficazmente el tiempo y las prioridades para cumplir con los plazos.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Presentas las tareas completas antes o en el plazo establecido.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Demuestras la capacidad de mantener los plazos en medio de la crisis.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Te esfuerzas por mejorar la priorización.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Equilibras los plazos y los resultados esperados.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Tomas la iniciativa y priorizas las tareas para cumplir con los plazos.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Aceptas la responsabilidad de los plazos y los resultados.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Creas un ambiente propicio para la efectividad.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Reduces el tiempo invertido en lo que no es prioritario.</a:t>
            </a:r>
            <a:endParaRPr sz="90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279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3EFF"/>
              </a:buClr>
              <a:buSzPts val="800"/>
              <a:buFont typeface="Raleway"/>
              <a:buChar char="●"/>
            </a:pPr>
            <a:r>
              <a:rPr lang="es" sz="9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Eres meticuloso en horarios y agenda.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7" name="Google Shape;167;p21"/>
          <p:cNvPicPr preferRelativeResize="0"/>
          <p:nvPr/>
        </p:nvPicPr>
        <p:blipFill rotWithShape="1">
          <a:blip r:embed="rId3">
            <a:alphaModFix/>
          </a:blip>
          <a:srcRect l="3633" t="17234" r="3679" b="40273"/>
          <a:stretch/>
        </p:blipFill>
        <p:spPr>
          <a:xfrm>
            <a:off x="2012997" y="4026775"/>
            <a:ext cx="2559003" cy="3937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8" name="Google Shape;168;p21"/>
          <p:cNvCxnSpPr/>
          <p:nvPr/>
        </p:nvCxnSpPr>
        <p:spPr>
          <a:xfrm>
            <a:off x="554250" y="3636300"/>
            <a:ext cx="8035500" cy="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9" name="Google Shape;169;p21"/>
          <p:cNvSpPr/>
          <p:nvPr/>
        </p:nvSpPr>
        <p:spPr>
          <a:xfrm>
            <a:off x="2156371" y="4176820"/>
            <a:ext cx="1787700" cy="180900"/>
          </a:xfrm>
          <a:prstGeom prst="rect">
            <a:avLst/>
          </a:prstGeom>
          <a:solidFill>
            <a:srgbClr val="753E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7F3EFF"/>
              </a:solidFill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311447" y="3854225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Valoración de la competencia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>
                <a:latin typeface="Raleway"/>
                <a:ea typeface="Raleway"/>
                <a:cs typeface="Raleway"/>
                <a:sym typeface="Raleway"/>
              </a:rPr>
              <a:t>del 1 al 10:</a:t>
            </a:r>
            <a:endParaRPr sz="1200"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71" name="Google Shape;171;p21"/>
          <p:cNvSpPr txBox="1"/>
          <p:nvPr/>
        </p:nvSpPr>
        <p:spPr>
          <a:xfrm>
            <a:off x="5390550" y="3746175"/>
            <a:ext cx="31992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 b="1" dirty="0">
                <a:latin typeface="Raleway"/>
                <a:ea typeface="Raleway"/>
                <a:cs typeface="Raleway"/>
                <a:sym typeface="Raleway"/>
              </a:rPr>
              <a:t>Desarrollo de la Competencia: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2" name="Google Shape;172;p21"/>
          <p:cNvCxnSpPr/>
          <p:nvPr/>
        </p:nvCxnSpPr>
        <p:spPr>
          <a:xfrm>
            <a:off x="554250" y="4918050"/>
            <a:ext cx="7415700" cy="5700"/>
          </a:xfrm>
          <a:prstGeom prst="straightConnector1">
            <a:avLst/>
          </a:prstGeom>
          <a:noFill/>
          <a:ln w="28575" cap="flat" cmpd="sng">
            <a:solidFill>
              <a:srgbClr val="753E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74425" y="4593125"/>
            <a:ext cx="932925" cy="47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80;p15">
            <a:extLst>
              <a:ext uri="{FF2B5EF4-FFF2-40B4-BE49-F238E27FC236}">
                <a16:creationId xmlns:a16="http://schemas.microsoft.com/office/drawing/2014/main" id="{626C4EB2-B0C6-D148-9EF0-4CAB1975F5AD}"/>
              </a:ext>
            </a:extLst>
          </p:cNvPr>
          <p:cNvSpPr txBox="1"/>
          <p:nvPr/>
        </p:nvSpPr>
        <p:spPr>
          <a:xfrm>
            <a:off x="4536308" y="4023021"/>
            <a:ext cx="699313" cy="430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n-US" sz="1600" b="1" dirty="0">
                <a:latin typeface="Raleway"/>
                <a:ea typeface="Raleway"/>
                <a:cs typeface="Raleway"/>
                <a:sym typeface="Raleway"/>
              </a:rPr>
              <a:t>5.3</a:t>
            </a:r>
            <a:endParaRPr sz="1600"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5FBF1F-6FC7-9345-AA04-17A7498B888D}"/>
              </a:ext>
            </a:extLst>
          </p:cNvPr>
          <p:cNvSpPr/>
          <p:nvPr/>
        </p:nvSpPr>
        <p:spPr>
          <a:xfrm>
            <a:off x="4639377" y="4017149"/>
            <a:ext cx="484550" cy="484550"/>
          </a:xfrm>
          <a:prstGeom prst="ellipse">
            <a:avLst/>
          </a:prstGeom>
          <a:noFill/>
          <a:ln>
            <a:solidFill>
              <a:srgbClr val="774F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E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1119</Words>
  <Application>Microsoft Macintosh PowerPoint</Application>
  <PresentationFormat>On-screen Show (16:9)</PresentationFormat>
  <Paragraphs>130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Raleway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Elena Ruano Sanchez</dc:creator>
  <cp:lastModifiedBy>Monica Chitnis</cp:lastModifiedBy>
  <cp:revision>15</cp:revision>
  <dcterms:modified xsi:type="dcterms:W3CDTF">2021-08-20T20:05:02Z</dcterms:modified>
</cp:coreProperties>
</file>